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8" r:id="rId2"/>
    <p:sldId id="285" r:id="rId3"/>
    <p:sldId id="297" r:id="rId4"/>
    <p:sldId id="287" r:id="rId5"/>
    <p:sldId id="294" r:id="rId6"/>
    <p:sldId id="295" r:id="rId7"/>
    <p:sldId id="296" r:id="rId8"/>
    <p:sldId id="293" r:id="rId9"/>
    <p:sldId id="28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DRA" initials="N" lastIdx="1" clrIdx="0">
    <p:extLst>
      <p:ext uri="{19B8F6BF-5375-455C-9EA6-DF929625EA0E}">
        <p15:presenceInfo xmlns:p15="http://schemas.microsoft.com/office/powerpoint/2012/main" userId="NADR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2-30T12:37:02.064" idx="1">
    <p:pos x="6812" y="2540"/>
    <p:text/>
    <p:extLst>
      <p:ext uri="{C676402C-5697-4E1C-873F-D02D1690AC5C}">
        <p15:threadingInfo xmlns:p15="http://schemas.microsoft.com/office/powerpoint/2012/main" timeZoneBias="-30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4360-D0B2-4377-AFAB-13410652275E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B6494-02D9-4B3C-965C-8EB5BCD66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33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4360-D0B2-4377-AFAB-13410652275E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B6494-02D9-4B3C-965C-8EB5BCD66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472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4360-D0B2-4377-AFAB-13410652275E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B6494-02D9-4B3C-965C-8EB5BCD66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7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-2372"/>
            <a:ext cx="12192000" cy="5060146"/>
          </a:xfrm>
          <a:prstGeom prst="rect">
            <a:avLst/>
          </a:prstGeom>
          <a:solidFill>
            <a:schemeClr val="tx2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726277" y="2045891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Oval 11"/>
          <p:cNvSpPr/>
          <p:nvPr/>
        </p:nvSpPr>
        <p:spPr>
          <a:xfrm>
            <a:off x="175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Oval 12"/>
          <p:cNvSpPr/>
          <p:nvPr/>
        </p:nvSpPr>
        <p:spPr>
          <a:xfrm>
            <a:off x="7617108" y="1579987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Oval 13"/>
          <p:cNvSpPr/>
          <p:nvPr userDrawn="1"/>
        </p:nvSpPr>
        <p:spPr>
          <a:xfrm>
            <a:off x="7999412" y="-2373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Oval 14"/>
          <p:cNvSpPr/>
          <p:nvPr/>
        </p:nvSpPr>
        <p:spPr>
          <a:xfrm>
            <a:off x="7026558" y="5777641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08936" y="5988708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7AB1316-0A8A-421B-AEE4-0B43442A31D0}" type="datetime1">
              <a:rPr lang="en-US" smtClean="0"/>
              <a:pPr/>
              <a:t>1/3/2023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08936" y="5640454"/>
            <a:ext cx="3859795" cy="304801"/>
          </a:xfrm>
        </p:spPr>
        <p:txBody>
          <a:bodyPr/>
          <a:lstStyle>
            <a:lvl1pPr algn="l">
              <a:defRPr b="0" i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© National Database and Registration Authority</a:t>
            </a:r>
            <a:endParaRPr lang="en-US" dirty="0"/>
          </a:p>
        </p:txBody>
      </p:sp>
      <p:sp>
        <p:nvSpPr>
          <p:cNvPr id="23" name="Oval 22"/>
          <p:cNvSpPr/>
          <p:nvPr userDrawn="1"/>
        </p:nvSpPr>
        <p:spPr>
          <a:xfrm>
            <a:off x="10010135" y="20166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 userDrawn="1"/>
        </p:nvSpPr>
        <p:spPr>
          <a:xfrm>
            <a:off x="10334120" y="5436791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Oval 24"/>
          <p:cNvSpPr/>
          <p:nvPr userDrawn="1"/>
        </p:nvSpPr>
        <p:spPr>
          <a:xfrm>
            <a:off x="-207800" y="-24765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 userDrawn="1"/>
        </p:nvSpPr>
        <p:spPr>
          <a:xfrm>
            <a:off x="-11679" y="4993593"/>
            <a:ext cx="12203679" cy="166529"/>
          </a:xfrm>
          <a:prstGeom prst="rect">
            <a:avLst/>
          </a:prstGeom>
          <a:solidFill>
            <a:srgbClr val="C72F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305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448" y="315659"/>
            <a:ext cx="8761413" cy="706964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138" y="70780"/>
            <a:ext cx="1026063" cy="154117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781" y="1442463"/>
            <a:ext cx="3298520" cy="4958339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58833" y="1421338"/>
            <a:ext cx="10607139" cy="5311565"/>
          </a:xfrm>
          <a:prstGeom prst="rect">
            <a:avLst/>
          </a:prstGeom>
          <a:solidFill>
            <a:schemeClr val="bg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 flipV="1">
            <a:off x="-432" y="6685807"/>
            <a:ext cx="2221119" cy="182132"/>
          </a:xfrm>
          <a:prstGeom prst="rect">
            <a:avLst/>
          </a:prstGeom>
          <a:solidFill>
            <a:srgbClr val="007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 flipV="1">
            <a:off x="2151483" y="6685807"/>
            <a:ext cx="2569945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 flipV="1">
            <a:off x="4711034" y="6685807"/>
            <a:ext cx="7480967" cy="1821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Footer Placeholder 16">
            <a:extLst>
              <a:ext uri="{FF2B5EF4-FFF2-40B4-BE49-F238E27FC236}">
                <a16:creationId xmlns:a16="http://schemas.microsoft.com/office/drawing/2014/main" id="{95E0BC45-77F1-409F-86AC-8AB5E38E5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22980" y="6580503"/>
            <a:ext cx="2423277" cy="3048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z="800">
                <a:latin typeface="Gill Sans"/>
                <a:ea typeface="Kozuka Gothic Pro EL" panose="020B0200000000000000" pitchFamily="34" charset="-128"/>
                <a:cs typeface="Lato Light"/>
              </a:rPr>
              <a:t>© NADRA 2018</a:t>
            </a:r>
            <a:endParaRPr lang="id-ID" sz="800" dirty="0">
              <a:latin typeface="Gill Sans"/>
              <a:ea typeface="Kozuka Gothic Pro EL" panose="020B0200000000000000" pitchFamily="34" charset="-128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21458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51A107B-CC61-46DC-98AF-BD22917BE54C}"/>
              </a:ext>
            </a:extLst>
          </p:cNvPr>
          <p:cNvSpPr/>
          <p:nvPr userDrawn="1"/>
        </p:nvSpPr>
        <p:spPr>
          <a:xfrm>
            <a:off x="-25224" y="120296"/>
            <a:ext cx="10110128" cy="1044451"/>
          </a:xfrm>
          <a:prstGeom prst="rect">
            <a:avLst/>
          </a:prstGeom>
          <a:solidFill>
            <a:schemeClr val="tx2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828434">
              <a:defRPr/>
            </a:pPr>
            <a:endParaRPr lang="en-US" sz="3600" kern="0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0084904" cy="132996"/>
          </a:xfrm>
          <a:prstGeom prst="rect">
            <a:avLst/>
          </a:prstGeom>
          <a:solidFill>
            <a:schemeClr val="tx2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3775" y="132996"/>
            <a:ext cx="999254" cy="150090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65041" y="195945"/>
            <a:ext cx="10336698" cy="891132"/>
          </a:xfrm>
        </p:spPr>
        <p:txBody>
          <a:bodyPr>
            <a:normAutofit/>
          </a:bodyPr>
          <a:lstStyle>
            <a:lvl1pPr algn="l">
              <a:defRPr sz="3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-24003" y="0"/>
            <a:ext cx="2599944" cy="132996"/>
          </a:xfrm>
          <a:prstGeom prst="rect">
            <a:avLst/>
          </a:prstGeom>
          <a:solidFill>
            <a:srgbClr val="C72F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1" name="Footer Placeholder 16">
            <a:extLst>
              <a:ext uri="{FF2B5EF4-FFF2-40B4-BE49-F238E27FC236}">
                <a16:creationId xmlns:a16="http://schemas.microsoft.com/office/drawing/2014/main" id="{95E0BC45-77F1-409F-86AC-8AB5E38E5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06478"/>
            <a:ext cx="4114800" cy="365125"/>
          </a:xfrm>
        </p:spPr>
        <p:txBody>
          <a:bodyPr/>
          <a:lstStyle/>
          <a:p>
            <a:r>
              <a:rPr lang="en-US" sz="800" dirty="0">
                <a:latin typeface="Lato" panose="020F0502020204030203" pitchFamily="34" charset="0"/>
                <a:ea typeface="Kozuka Gothic Pro EL" panose="020B0200000000000000" pitchFamily="34" charset="-128"/>
                <a:cs typeface="Lato Light"/>
              </a:rPr>
              <a:t>© NADRA 2018</a:t>
            </a:r>
            <a:endParaRPr lang="id-ID" sz="800" dirty="0">
              <a:latin typeface="Lato" panose="020F0502020204030203" pitchFamily="34" charset="0"/>
              <a:ea typeface="Kozuka Gothic Pro EL" panose="020B0200000000000000" pitchFamily="34" charset="-128"/>
              <a:cs typeface="Lato Ligh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0BB7F4B-8E3A-4CD8-AE38-6688EF9372C8}"/>
              </a:ext>
            </a:extLst>
          </p:cNvPr>
          <p:cNvSpPr/>
          <p:nvPr userDrawn="1"/>
        </p:nvSpPr>
        <p:spPr>
          <a:xfrm>
            <a:off x="1704612" y="-2372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78C93CF-F4FB-404B-8AB9-1DD88289CA5B}"/>
              </a:ext>
            </a:extLst>
          </p:cNvPr>
          <p:cNvSpPr/>
          <p:nvPr userDrawn="1"/>
        </p:nvSpPr>
        <p:spPr>
          <a:xfrm>
            <a:off x="6942470" y="-358778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2612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4360-D0B2-4377-AFAB-13410652275E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B6494-02D9-4B3C-965C-8EB5BCD66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311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4360-D0B2-4377-AFAB-13410652275E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B6494-02D9-4B3C-965C-8EB5BCD66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25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4360-D0B2-4377-AFAB-13410652275E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B6494-02D9-4B3C-965C-8EB5BCD66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61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4360-D0B2-4377-AFAB-13410652275E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B6494-02D9-4B3C-965C-8EB5BCD66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1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4360-D0B2-4377-AFAB-13410652275E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B6494-02D9-4B3C-965C-8EB5BCD66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6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4360-D0B2-4377-AFAB-13410652275E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B6494-02D9-4B3C-965C-8EB5BCD66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6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4360-D0B2-4377-AFAB-13410652275E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B6494-02D9-4B3C-965C-8EB5BCD66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02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4360-D0B2-4377-AFAB-13410652275E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B6494-02D9-4B3C-965C-8EB5BCD66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020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E4360-D0B2-4377-AFAB-13410652275E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B6494-02D9-4B3C-965C-8EB5BCD66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611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6" name="click.wav"/>
          </p:stSnd>
        </p:sndAc>
      </p:transition>
    </mc:Choice>
    <mc:Fallback xmlns="">
      <p:transition spd="slow">
        <p:sndAc>
          <p:stSnd>
            <p:snd r:embed="rId17" name="click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comments" Target="../comments/comment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pn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png"/><Relationship Id="rId5" Type="http://schemas.openxmlformats.org/officeDocument/2006/relationships/image" Target="../media/image11.jp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Relationship Id="rId5" Type="http://schemas.openxmlformats.org/officeDocument/2006/relationships/audio" Target="../media/audio1.wav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4.png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jp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Relationship Id="rId5" Type="http://schemas.openxmlformats.org/officeDocument/2006/relationships/audio" Target="../media/audio1.wav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Relationship Id="rId5" Type="http://schemas.openxmlformats.org/officeDocument/2006/relationships/audio" Target="../media/audio1.wav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Relationship Id="rId5" Type="http://schemas.openxmlformats.org/officeDocument/2006/relationships/audio" Target="../media/audio1.wav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C2C6B6F-46BB-3001-BEBB-1F46EFD117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64" y="165220"/>
            <a:ext cx="2637183" cy="141798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96381902-0E24-3E0C-7068-3B2213471373}"/>
              </a:ext>
            </a:extLst>
          </p:cNvPr>
          <p:cNvSpPr txBox="1">
            <a:spLocks/>
          </p:cNvSpPr>
          <p:nvPr/>
        </p:nvSpPr>
        <p:spPr>
          <a:xfrm>
            <a:off x="1921566" y="2553598"/>
            <a:ext cx="9144000" cy="141798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>
                <a:solidFill>
                  <a:schemeClr val="bg1">
                    <a:lumMod val="95000"/>
                  </a:schemeClr>
                </a:solidFill>
                <a:latin typeface="Arial Rounded MT Bold" panose="020F0704030504030204" pitchFamily="34" charset="0"/>
              </a:rPr>
              <a:t>Brief on Handheld Tablet Device 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Arial Rounded MT Bold" panose="020F0704030504030204" pitchFamily="34" charset="0"/>
              </a:rPr>
              <a:t>for </a:t>
            </a:r>
            <a:br>
              <a:rPr lang="en-GB" b="1" dirty="0">
                <a:solidFill>
                  <a:schemeClr val="bg1">
                    <a:lumMod val="95000"/>
                  </a:schemeClr>
                </a:solidFill>
                <a:latin typeface="Arial Rounded MT Bold" panose="020F0704030504030204" pitchFamily="34" charset="0"/>
              </a:rPr>
            </a:br>
            <a:r>
              <a:rPr lang="en-GB" b="1" dirty="0">
                <a:solidFill>
                  <a:schemeClr val="bg1">
                    <a:lumMod val="95000"/>
                  </a:schemeClr>
                </a:solidFill>
                <a:latin typeface="Arial Rounded MT Bold" panose="020F0704030504030204" pitchFamily="34" charset="0"/>
              </a:rPr>
              <a:t>Digital Census</a:t>
            </a:r>
            <a:endParaRPr lang="en-US" b="1" dirty="0">
              <a:solidFill>
                <a:schemeClr val="bg1">
                  <a:lumMod val="95000"/>
                </a:schemeClr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15E0E4-AC59-56EF-21A2-2C56116A73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4888" y="79512"/>
            <a:ext cx="1077844" cy="161676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E058544-585C-3828-E56E-DD8223E4ACAD}"/>
              </a:ext>
            </a:extLst>
          </p:cNvPr>
          <p:cNvGrpSpPr/>
          <p:nvPr/>
        </p:nvGrpSpPr>
        <p:grpSpPr>
          <a:xfrm>
            <a:off x="1145417" y="5563246"/>
            <a:ext cx="10688775" cy="909880"/>
            <a:chOff x="4412564" y="6501133"/>
            <a:chExt cx="3367630" cy="245401"/>
          </a:xfrm>
        </p:grpSpPr>
        <p:pic>
          <p:nvPicPr>
            <p:cNvPr id="9" name="Picture 3" descr="C:\Users\dell\Desktop\Untitled-4.png">
              <a:extLst>
                <a:ext uri="{FF2B5EF4-FFF2-40B4-BE49-F238E27FC236}">
                  <a16:creationId xmlns:a16="http://schemas.microsoft.com/office/drawing/2014/main" id="{47461189-3B99-3BCA-0025-30CBC5BC59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9404" y="6501133"/>
              <a:ext cx="1426611" cy="2454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9ED957C-28ED-1015-198E-F6B9029BBCB5}"/>
                </a:ext>
              </a:extLst>
            </p:cNvPr>
            <p:cNvSpPr txBox="1"/>
            <p:nvPr/>
          </p:nvSpPr>
          <p:spPr>
            <a:xfrm>
              <a:off x="4412564" y="6548980"/>
              <a:ext cx="572574" cy="1411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8729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Follow Us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2DC1D5A-8572-8A18-615F-7430138DA5B9}"/>
                </a:ext>
              </a:extLst>
            </p:cNvPr>
            <p:cNvSpPr txBox="1"/>
            <p:nvPr/>
          </p:nvSpPr>
          <p:spPr>
            <a:xfrm>
              <a:off x="6436015" y="6548980"/>
              <a:ext cx="1344179" cy="1411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8729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@</a:t>
              </a: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pbsofficialpak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E2B32735-25F5-A811-5D02-179A68C5317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6436" y="5173103"/>
            <a:ext cx="1686296" cy="168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42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7" name="click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solidFill>
                  <a:prstClr val="black">
                    <a:tint val="75000"/>
                  </a:prstClr>
                </a:solidFill>
                <a:latin typeface="Gill Sans"/>
                <a:ea typeface="Kozuka Gothic Pro EL" panose="020B0200000000000000" pitchFamily="34" charset="-128"/>
                <a:cs typeface="Lato Light"/>
              </a:rPr>
              <a:t>Restricted</a:t>
            </a:r>
            <a:endParaRPr kumimoji="0" lang="id-ID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Gill Sans"/>
              <a:ea typeface="Kozuka Gothic Pro EL" panose="020B0200000000000000" pitchFamily="34" charset="-128"/>
              <a:cs typeface="Lato Light"/>
            </a:endParaRPr>
          </a:p>
        </p:txBody>
      </p:sp>
      <p:sp>
        <p:nvSpPr>
          <p:cNvPr id="5" name="Footer Placeholder 16">
            <a:extLst>
              <a:ext uri="{FF2B5EF4-FFF2-40B4-BE49-F238E27FC236}">
                <a16:creationId xmlns:a16="http://schemas.microsoft.com/office/drawing/2014/main" id="{95E0BC45-77F1-409F-86AC-8AB5E38E5141}"/>
              </a:ext>
            </a:extLst>
          </p:cNvPr>
          <p:cNvSpPr txBox="1">
            <a:spLocks/>
          </p:cNvSpPr>
          <p:nvPr/>
        </p:nvSpPr>
        <p:spPr>
          <a:xfrm>
            <a:off x="11364685" y="6451281"/>
            <a:ext cx="828119" cy="4067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l" defTabSz="914400" rtl="0" eaLnBrk="1" latinLnBrk="0" hangingPunct="1">
              <a:defRPr sz="1000" b="1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"/>
                <a:ea typeface="Kozuka Gothic Pro EL" panose="020B0200000000000000" pitchFamily="34" charset="-128"/>
                <a:cs typeface="Lato Light"/>
              </a:rPr>
              <a:t>Confidential</a:t>
            </a:r>
            <a:endParaRPr kumimoji="0" lang="id-ID" sz="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  <a:ea typeface="Kozuka Gothic Pro EL" panose="020B0200000000000000" pitchFamily="34" charset="-128"/>
              <a:cs typeface="Lato Light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5D4A382-C8B7-B1F0-3153-72E038D42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78589"/>
            <a:ext cx="9051235" cy="891132"/>
          </a:xfrm>
        </p:spPr>
        <p:txBody>
          <a:bodyPr>
            <a:noAutofit/>
          </a:bodyPr>
          <a:lstStyle/>
          <a:p>
            <a:r>
              <a:rPr lang="en-GB" dirty="0"/>
              <a:t>Mobile Device Management (MDM) Services (introduction &amp; device-end operations)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80BCC7F-9C85-DD78-9BE3-B541F75194B7}"/>
              </a:ext>
            </a:extLst>
          </p:cNvPr>
          <p:cNvSpPr txBox="1"/>
          <p:nvPr/>
        </p:nvSpPr>
        <p:spPr>
          <a:xfrm>
            <a:off x="540689" y="1709530"/>
            <a:ext cx="299764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Centralized Mgmt.</a:t>
            </a:r>
          </a:p>
          <a:p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Only approved APK pushed after QA.</a:t>
            </a:r>
          </a:p>
          <a:p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APK Version Control</a:t>
            </a:r>
          </a:p>
          <a:p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Multiple groupings of devices</a:t>
            </a:r>
          </a:p>
          <a:p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Device detailed info (IMEI number etc).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799BB1A-6C4F-109B-F0DA-DAA51977A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4516" y="1258650"/>
            <a:ext cx="3252684" cy="268292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C6519E2-A430-4F6B-219C-E5E2731C5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7513" y="1258650"/>
            <a:ext cx="2585262" cy="268292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3281230-67AC-C1D7-A3E7-F340241CAE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4042" y="3980992"/>
            <a:ext cx="6024458" cy="28906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1398D9-45B6-DAA6-6CCE-19EE4E3C31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221" y="149231"/>
            <a:ext cx="1902554" cy="1019744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621824B-3149-4A17-3EDF-7C91DBCAC537}"/>
              </a:ext>
            </a:extLst>
          </p:cNvPr>
          <p:cNvGrpSpPr/>
          <p:nvPr/>
        </p:nvGrpSpPr>
        <p:grpSpPr>
          <a:xfrm>
            <a:off x="152400" y="6442355"/>
            <a:ext cx="3869214" cy="335571"/>
            <a:chOff x="4168157" y="6463017"/>
            <a:chExt cx="3564414" cy="303322"/>
          </a:xfrm>
        </p:grpSpPr>
        <p:pic>
          <p:nvPicPr>
            <p:cNvPr id="11" name="Picture 3" descr="C:\Users\dell\Desktop\Untitled-4.png">
              <a:extLst>
                <a:ext uri="{FF2B5EF4-FFF2-40B4-BE49-F238E27FC236}">
                  <a16:creationId xmlns:a16="http://schemas.microsoft.com/office/drawing/2014/main" id="{46A28E24-C443-AD3C-5945-99478F79DD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9404" y="6501133"/>
              <a:ext cx="1426611" cy="2454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4FB5A31-D60E-7A9F-60A7-311F64A9B3E9}"/>
                </a:ext>
              </a:extLst>
            </p:cNvPr>
            <p:cNvSpPr txBox="1"/>
            <p:nvPr/>
          </p:nvSpPr>
          <p:spPr>
            <a:xfrm>
              <a:off x="4168157" y="6488140"/>
              <a:ext cx="983136" cy="278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8729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Follow Us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56C5483-601E-F16A-F23A-2750F10EB798}"/>
                </a:ext>
              </a:extLst>
            </p:cNvPr>
            <p:cNvSpPr txBox="1"/>
            <p:nvPr/>
          </p:nvSpPr>
          <p:spPr>
            <a:xfrm>
              <a:off x="6388392" y="6463017"/>
              <a:ext cx="1344179" cy="278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8729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@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pbsofficialpak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467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F0E3C-AF82-C33F-2EB4-825A38299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Access Permissions </a:t>
            </a:r>
            <a:endParaRPr lang="en-PK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A075FF-F4D6-2C0B-4C0C-2C04F41C6D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1448" y="1403833"/>
            <a:ext cx="4999153" cy="25776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2786EA-29B2-505A-DF40-10F0E88423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2386" y="4352925"/>
            <a:ext cx="5174428" cy="23661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4A36BA6-DEB7-2A0A-6901-0EB06B1515F2}"/>
              </a:ext>
            </a:extLst>
          </p:cNvPr>
          <p:cNvSpPr txBox="1"/>
          <p:nvPr/>
        </p:nvSpPr>
        <p:spPr>
          <a:xfrm>
            <a:off x="265041" y="1620908"/>
            <a:ext cx="51832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dirty="0"/>
              <a:t>System will ask for location access permission on first time use of all applications installed on tablet device</a:t>
            </a:r>
            <a:endParaRPr lang="en-PK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8D9580-0A5B-AAA1-37E6-5CD0B322B7E1}"/>
              </a:ext>
            </a:extLst>
          </p:cNvPr>
          <p:cNvSpPr txBox="1"/>
          <p:nvPr/>
        </p:nvSpPr>
        <p:spPr>
          <a:xfrm>
            <a:off x="198366" y="3335408"/>
            <a:ext cx="51832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dirty="0"/>
              <a:t>User must “</a:t>
            </a:r>
            <a:r>
              <a:rPr lang="en-GB" sz="2400" b="1" u="sng" dirty="0"/>
              <a:t>ALLOW”</a:t>
            </a:r>
            <a:r>
              <a:rPr lang="en-GB" sz="2400" dirty="0"/>
              <a:t>  use of location for all apps </a:t>
            </a:r>
            <a:endParaRPr lang="en-PK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AEB85D-1088-F6C4-9682-C51343581FF9}"/>
              </a:ext>
            </a:extLst>
          </p:cNvPr>
          <p:cNvSpPr txBox="1"/>
          <p:nvPr/>
        </p:nvSpPr>
        <p:spPr>
          <a:xfrm>
            <a:off x="312666" y="4773683"/>
            <a:ext cx="51832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b="1" u="sng" dirty="0"/>
              <a:t>Note: In case of pressing “DENY” System will permanently disable use of that specific application unless enabled through Admin password</a:t>
            </a:r>
            <a:endParaRPr lang="en-PK" sz="2400" b="1" u="sng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4200AD9-32C0-D138-3E78-5B1FC46AEC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221" y="149231"/>
            <a:ext cx="1902554" cy="1019744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A81F23D-CA04-5473-15DE-6DA74115E3E1}"/>
              </a:ext>
            </a:extLst>
          </p:cNvPr>
          <p:cNvGrpSpPr/>
          <p:nvPr/>
        </p:nvGrpSpPr>
        <p:grpSpPr>
          <a:xfrm>
            <a:off x="152400" y="6442355"/>
            <a:ext cx="3869214" cy="335571"/>
            <a:chOff x="4168157" y="6463017"/>
            <a:chExt cx="3564414" cy="303322"/>
          </a:xfrm>
        </p:grpSpPr>
        <p:pic>
          <p:nvPicPr>
            <p:cNvPr id="6" name="Picture 3" descr="C:\Users\dell\Desktop\Untitled-4.png">
              <a:extLst>
                <a:ext uri="{FF2B5EF4-FFF2-40B4-BE49-F238E27FC236}">
                  <a16:creationId xmlns:a16="http://schemas.microsoft.com/office/drawing/2014/main" id="{F50E11E3-A010-4878-6E89-690B8E81E2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9404" y="6501133"/>
              <a:ext cx="1426611" cy="2454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47DAEA0-44A2-9DEE-82A7-5DE9B41CE5C7}"/>
                </a:ext>
              </a:extLst>
            </p:cNvPr>
            <p:cNvSpPr txBox="1"/>
            <p:nvPr/>
          </p:nvSpPr>
          <p:spPr>
            <a:xfrm>
              <a:off x="4168157" y="6488140"/>
              <a:ext cx="983136" cy="278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8729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Follow Us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3A61D63-7CE5-77F1-1CD5-901AD0D8574F}"/>
                </a:ext>
              </a:extLst>
            </p:cNvPr>
            <p:cNvSpPr txBox="1"/>
            <p:nvPr/>
          </p:nvSpPr>
          <p:spPr>
            <a:xfrm>
              <a:off x="6388392" y="6463017"/>
              <a:ext cx="1344179" cy="278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8729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@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pbsofficialpak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6335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7" name="click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things to remember …</a:t>
            </a:r>
          </a:p>
        </p:txBody>
      </p:sp>
      <p:sp>
        <p:nvSpPr>
          <p:cNvPr id="10" name="Footer Placeholder 16">
            <a:extLst>
              <a:ext uri="{FF2B5EF4-FFF2-40B4-BE49-F238E27FC236}">
                <a16:creationId xmlns:a16="http://schemas.microsoft.com/office/drawing/2014/main" id="{95E0BC45-77F1-409F-86AC-8AB5E38E5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solidFill>
                  <a:prstClr val="black">
                    <a:tint val="75000"/>
                  </a:prstClr>
                </a:solidFill>
                <a:latin typeface="Gill Sans"/>
                <a:ea typeface="Kozuka Gothic Pro EL" panose="020B0200000000000000" pitchFamily="34" charset="-128"/>
                <a:cs typeface="Lato Light"/>
              </a:rPr>
              <a:t>Restricted</a:t>
            </a:r>
            <a:endParaRPr kumimoji="0" lang="id-ID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Gill Sans"/>
              <a:ea typeface="Kozuka Gothic Pro EL" panose="020B0200000000000000" pitchFamily="34" charset="-128"/>
              <a:cs typeface="Lato Light"/>
            </a:endParaRPr>
          </a:p>
        </p:txBody>
      </p:sp>
      <p:sp>
        <p:nvSpPr>
          <p:cNvPr id="26" name="Footer Placeholder 16">
            <a:extLst>
              <a:ext uri="{FF2B5EF4-FFF2-40B4-BE49-F238E27FC236}">
                <a16:creationId xmlns:a16="http://schemas.microsoft.com/office/drawing/2014/main" id="{95E0BC45-77F1-409F-86AC-8AB5E38E5141}"/>
              </a:ext>
            </a:extLst>
          </p:cNvPr>
          <p:cNvSpPr txBox="1">
            <a:spLocks/>
          </p:cNvSpPr>
          <p:nvPr/>
        </p:nvSpPr>
        <p:spPr>
          <a:xfrm>
            <a:off x="11364685" y="6451281"/>
            <a:ext cx="828119" cy="4067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l" defTabSz="914400" rtl="0" eaLnBrk="1" latinLnBrk="0" hangingPunct="1">
              <a:defRPr sz="1000" b="1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"/>
                <a:ea typeface="Kozuka Gothic Pro EL" panose="020B0200000000000000" pitchFamily="34" charset="-128"/>
                <a:cs typeface="Lato Light"/>
              </a:rPr>
              <a:t>Confidential</a:t>
            </a:r>
            <a:endParaRPr kumimoji="0" lang="id-ID" sz="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  <a:ea typeface="Kozuka Gothic Pro EL" panose="020B0200000000000000" pitchFamily="34" charset="-128"/>
              <a:cs typeface="Lato Ligh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575053" y="4633948"/>
            <a:ext cx="5491854" cy="1938992"/>
            <a:chOff x="265041" y="1605692"/>
            <a:chExt cx="5280970" cy="1938992"/>
          </a:xfrm>
        </p:grpSpPr>
        <p:sp>
          <p:nvSpPr>
            <p:cNvPr id="24" name="TextBox 23"/>
            <p:cNvSpPr txBox="1"/>
            <p:nvPr/>
          </p:nvSpPr>
          <p:spPr>
            <a:xfrm>
              <a:off x="554535" y="1605692"/>
              <a:ext cx="4991476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As a rule of thumb, always charge the device during night ( </a:t>
              </a:r>
              <a:r>
                <a:rPr lang="en-GB" sz="2400" dirty="0">
                  <a:solidFill>
                    <a:prstClr val="black"/>
                  </a:solidFill>
                  <a:latin typeface="Calibri" panose="020F0502020204030204"/>
                </a:rPr>
                <a:t>while remaining the tablet in</a:t>
              </a:r>
              <a:r>
                <a: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ON state), any new version or new APK will likely be installed automatically.</a:t>
              </a:r>
            </a:p>
          </p:txBody>
        </p:sp>
        <p:sp>
          <p:nvSpPr>
            <p:cNvPr id="3" name="Rounded Rectangle 2"/>
            <p:cNvSpPr/>
            <p:nvPr/>
          </p:nvSpPr>
          <p:spPr>
            <a:xfrm>
              <a:off x="265041" y="1714500"/>
              <a:ext cx="192159" cy="203200"/>
            </a:xfrm>
            <a:prstGeom prst="roundRect">
              <a:avLst/>
            </a:prstGeom>
            <a:solidFill>
              <a:srgbClr val="C00000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01420" y="4753859"/>
            <a:ext cx="5518323" cy="1569660"/>
            <a:chOff x="301420" y="2305485"/>
            <a:chExt cx="6286141" cy="1569660"/>
          </a:xfrm>
        </p:grpSpPr>
        <p:sp>
          <p:nvSpPr>
            <p:cNvPr id="28" name="TextBox 27"/>
            <p:cNvSpPr txBox="1"/>
            <p:nvPr/>
          </p:nvSpPr>
          <p:spPr>
            <a:xfrm>
              <a:off x="520316" y="2305485"/>
              <a:ext cx="606724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Please NEVER eject its pre-inserted SIM as it cannot Make calls or use internet based data services unless deem necessary and after seeking approval.</a:t>
              </a: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301420" y="2424954"/>
              <a:ext cx="192159" cy="203200"/>
            </a:xfrm>
            <a:prstGeom prst="roundRect">
              <a:avLst/>
            </a:prstGeom>
            <a:solidFill>
              <a:srgbClr val="C00000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578226" y="1674893"/>
            <a:ext cx="4991475" cy="2308324"/>
            <a:chOff x="7115472" y="1639633"/>
            <a:chExt cx="4454229" cy="2308324"/>
          </a:xfrm>
        </p:grpSpPr>
        <p:sp>
          <p:nvSpPr>
            <p:cNvPr id="32" name="TextBox 31"/>
            <p:cNvSpPr txBox="1"/>
            <p:nvPr/>
          </p:nvSpPr>
          <p:spPr>
            <a:xfrm>
              <a:off x="7289413" y="1639633"/>
              <a:ext cx="4280288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Generally MDM itself pushes new APK or new versions of previous APK ( Silent mode Installation). In case you cannot find latest version or new APK, please use DOWNWARD ARROW KEY on screen.</a:t>
              </a: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7115472" y="1732892"/>
              <a:ext cx="192159" cy="203200"/>
            </a:xfrm>
            <a:prstGeom prst="roundRect">
              <a:avLst/>
            </a:prstGeom>
            <a:solidFill>
              <a:srgbClr val="C00000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01420" y="2900895"/>
            <a:ext cx="5548362" cy="1569660"/>
            <a:chOff x="265041" y="1605692"/>
            <a:chExt cx="5548362" cy="1569660"/>
          </a:xfrm>
        </p:grpSpPr>
        <p:sp>
          <p:nvSpPr>
            <p:cNvPr id="33" name="TextBox 32"/>
            <p:cNvSpPr txBox="1"/>
            <p:nvPr/>
          </p:nvSpPr>
          <p:spPr>
            <a:xfrm>
              <a:off x="554535" y="1605692"/>
              <a:ext cx="525886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Always charge the battery at maximum level daily for best battery backup time with provided TYPE-C USB cable and Charger.</a:t>
              </a:r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265041" y="1714500"/>
              <a:ext cx="192159" cy="203200"/>
            </a:xfrm>
            <a:prstGeom prst="roundRect">
              <a:avLst/>
            </a:prstGeom>
            <a:solidFill>
              <a:srgbClr val="C00000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43E9D49-DDED-D1EE-D6FB-AB5E1545F2D3}"/>
              </a:ext>
            </a:extLst>
          </p:cNvPr>
          <p:cNvGrpSpPr/>
          <p:nvPr/>
        </p:nvGrpSpPr>
        <p:grpSpPr>
          <a:xfrm>
            <a:off x="301420" y="1534631"/>
            <a:ext cx="5548362" cy="1200329"/>
            <a:chOff x="265041" y="1605692"/>
            <a:chExt cx="5548362" cy="1200329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B157DCA-A09E-F9E1-7472-179AD6B42C69}"/>
                </a:ext>
              </a:extLst>
            </p:cNvPr>
            <p:cNvSpPr txBox="1"/>
            <p:nvPr/>
          </p:nvSpPr>
          <p:spPr>
            <a:xfrm>
              <a:off x="554535" y="1605692"/>
              <a:ext cx="525886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2400" dirty="0">
                  <a:solidFill>
                    <a:prstClr val="black"/>
                  </a:solidFill>
                  <a:latin typeface="Calibri" panose="020F0502020204030204"/>
                </a:rPr>
                <a:t>Data Services are MUST for data upload/ download/sync and MDM based operations.</a:t>
              </a: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Rounded Rectangle 33">
              <a:extLst>
                <a:ext uri="{FF2B5EF4-FFF2-40B4-BE49-F238E27FC236}">
                  <a16:creationId xmlns:a16="http://schemas.microsoft.com/office/drawing/2014/main" id="{69BB7A08-EFC6-6B99-4BE1-421DB1F616B7}"/>
                </a:ext>
              </a:extLst>
            </p:cNvPr>
            <p:cNvSpPr/>
            <p:nvPr/>
          </p:nvSpPr>
          <p:spPr>
            <a:xfrm>
              <a:off x="265041" y="1714500"/>
              <a:ext cx="192159" cy="203200"/>
            </a:xfrm>
            <a:prstGeom prst="roundRect">
              <a:avLst/>
            </a:prstGeom>
            <a:solidFill>
              <a:srgbClr val="C00000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E4ACCFF5-0280-3E54-8EF4-376E81E932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221" y="149231"/>
            <a:ext cx="1902554" cy="101974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E4190BF8-4073-3C39-9C8A-423CD9325D1E}"/>
              </a:ext>
            </a:extLst>
          </p:cNvPr>
          <p:cNvGrpSpPr/>
          <p:nvPr/>
        </p:nvGrpSpPr>
        <p:grpSpPr>
          <a:xfrm>
            <a:off x="152400" y="6442355"/>
            <a:ext cx="3869214" cy="335571"/>
            <a:chOff x="4168157" y="6463017"/>
            <a:chExt cx="3564414" cy="303322"/>
          </a:xfrm>
        </p:grpSpPr>
        <p:pic>
          <p:nvPicPr>
            <p:cNvPr id="8" name="Picture 3" descr="C:\Users\dell\Desktop\Untitled-4.png">
              <a:extLst>
                <a:ext uri="{FF2B5EF4-FFF2-40B4-BE49-F238E27FC236}">
                  <a16:creationId xmlns:a16="http://schemas.microsoft.com/office/drawing/2014/main" id="{B901EAB5-341D-55FC-D5D8-01A4D32B97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9404" y="6501133"/>
              <a:ext cx="1426611" cy="2454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DABDEE5-4795-4040-B3E2-6A35F529EFA8}"/>
                </a:ext>
              </a:extLst>
            </p:cNvPr>
            <p:cNvSpPr txBox="1"/>
            <p:nvPr/>
          </p:nvSpPr>
          <p:spPr>
            <a:xfrm>
              <a:off x="4168157" y="6488140"/>
              <a:ext cx="983136" cy="278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8729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Follow Us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2F59715-C4AD-D623-C174-6380E8D099E5}"/>
                </a:ext>
              </a:extLst>
            </p:cNvPr>
            <p:cNvSpPr txBox="1"/>
            <p:nvPr/>
          </p:nvSpPr>
          <p:spPr>
            <a:xfrm>
              <a:off x="6388392" y="6463017"/>
              <a:ext cx="1344179" cy="278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8729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@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pbsofficialpak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162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8C144-BB42-2040-11B5-03ACC28AF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Communication Signs of SIM</a:t>
            </a:r>
            <a:endParaRPr lang="en-PK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E58D9F9-51AA-6307-D315-6083DDBC51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9155" y="4372318"/>
            <a:ext cx="3199236" cy="11844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8A20F63-450B-A450-36E0-7E31A6859E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9155" y="1181284"/>
            <a:ext cx="3199235" cy="134285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B6409C-62B6-E58F-9868-0105B4624B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49155" y="2773372"/>
            <a:ext cx="3199237" cy="134285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080BB00-A7CD-C580-32E3-B4C1608FC103}"/>
              </a:ext>
            </a:extLst>
          </p:cNvPr>
          <p:cNvSpPr txBox="1"/>
          <p:nvPr/>
        </p:nvSpPr>
        <p:spPr>
          <a:xfrm>
            <a:off x="578497" y="1520890"/>
            <a:ext cx="62328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GPRS “G” sign shows very poor connectivity for data services available through SIM in specific location / area</a:t>
            </a:r>
            <a:endParaRPr lang="en-PK" sz="20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26B793-86AE-5D3D-657C-DED0613C7A2B}"/>
              </a:ext>
            </a:extLst>
          </p:cNvPr>
          <p:cNvSpPr txBox="1"/>
          <p:nvPr/>
        </p:nvSpPr>
        <p:spPr>
          <a:xfrm>
            <a:off x="692797" y="2861973"/>
            <a:ext cx="6232849" cy="707886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en-GB" sz="2000" b="1" dirty="0"/>
              <a:t>Capital “E”</a:t>
            </a:r>
            <a:r>
              <a:rPr lang="en-GB" sz="1200" b="1" dirty="0"/>
              <a:t> (edge) </a:t>
            </a:r>
            <a:r>
              <a:rPr lang="en-GB" sz="2000" b="1" dirty="0"/>
              <a:t>sign shows poor connectivity available for data services through SIM in specific location / area</a:t>
            </a:r>
            <a:endParaRPr lang="en-PK" sz="20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79D2ABC-032A-674C-9335-41F2E9D625F1}"/>
              </a:ext>
            </a:extLst>
          </p:cNvPr>
          <p:cNvSpPr txBox="1"/>
          <p:nvPr/>
        </p:nvSpPr>
        <p:spPr>
          <a:xfrm>
            <a:off x="778522" y="4300042"/>
            <a:ext cx="6232849" cy="1015663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en-GB" sz="2000" b="1" dirty="0"/>
              <a:t>Capital “4G</a:t>
            </a:r>
            <a:r>
              <a:rPr lang="en-GB" sz="1200" b="1" dirty="0"/>
              <a:t> </a:t>
            </a:r>
            <a:r>
              <a:rPr lang="en-GB" sz="2000" b="1" dirty="0"/>
              <a:t> / 3G” (4</a:t>
            </a:r>
            <a:r>
              <a:rPr lang="en-GB" sz="2000" b="1" baseline="30000" dirty="0"/>
              <a:t>th</a:t>
            </a:r>
            <a:r>
              <a:rPr lang="en-GB" sz="2000" b="1" dirty="0"/>
              <a:t> or 3</a:t>
            </a:r>
            <a:r>
              <a:rPr lang="en-GB" sz="2000" b="1" baseline="30000" dirty="0"/>
              <a:t>rd</a:t>
            </a:r>
            <a:r>
              <a:rPr lang="en-GB" sz="2000" b="1" dirty="0"/>
              <a:t> generation) network connectivity available with good data services available through SIM in specific location / area</a:t>
            </a:r>
            <a:endParaRPr lang="en-PK" sz="20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55A041-68A7-C94B-04DF-EC291C813EE2}"/>
              </a:ext>
            </a:extLst>
          </p:cNvPr>
          <p:cNvSpPr txBox="1"/>
          <p:nvPr/>
        </p:nvSpPr>
        <p:spPr>
          <a:xfrm>
            <a:off x="930922" y="5730741"/>
            <a:ext cx="9808613" cy="40011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en-GB" sz="2000" b="1" i="1" u="sng" dirty="0">
                <a:solidFill>
                  <a:schemeClr val="accent5"/>
                </a:solidFill>
              </a:rPr>
              <a:t>Note: Cross “X” sign on triangle shows internet services are not provided on SIM</a:t>
            </a:r>
            <a:r>
              <a:rPr lang="en-GB" sz="2000" b="1" dirty="0"/>
              <a:t>. </a:t>
            </a:r>
            <a:endParaRPr lang="en-PK" sz="20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E4C01-A40E-6F7E-62E9-24D776BE88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221" y="149231"/>
            <a:ext cx="1902554" cy="1019744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B99110C3-6CA5-AF26-2DF9-8C72A58BB347}"/>
              </a:ext>
            </a:extLst>
          </p:cNvPr>
          <p:cNvGrpSpPr/>
          <p:nvPr/>
        </p:nvGrpSpPr>
        <p:grpSpPr>
          <a:xfrm>
            <a:off x="152400" y="6442355"/>
            <a:ext cx="3869214" cy="335571"/>
            <a:chOff x="4168157" y="6463017"/>
            <a:chExt cx="3564414" cy="303322"/>
          </a:xfrm>
        </p:grpSpPr>
        <p:pic>
          <p:nvPicPr>
            <p:cNvPr id="6" name="Picture 3" descr="C:\Users\dell\Desktop\Untitled-4.png">
              <a:extLst>
                <a:ext uri="{FF2B5EF4-FFF2-40B4-BE49-F238E27FC236}">
                  <a16:creationId xmlns:a16="http://schemas.microsoft.com/office/drawing/2014/main" id="{B36540C8-DDE8-D1F0-91F2-0753B94E55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9404" y="6501133"/>
              <a:ext cx="1426611" cy="2454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9AB1365-B3AC-6B9D-A7DC-ECEC01B28135}"/>
                </a:ext>
              </a:extLst>
            </p:cNvPr>
            <p:cNvSpPr txBox="1"/>
            <p:nvPr/>
          </p:nvSpPr>
          <p:spPr>
            <a:xfrm>
              <a:off x="4168157" y="6488140"/>
              <a:ext cx="983136" cy="278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8729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Follow Us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2C39C0E-5EBA-9FD9-0380-DE4C07B15FF6}"/>
                </a:ext>
              </a:extLst>
            </p:cNvPr>
            <p:cNvSpPr txBox="1"/>
            <p:nvPr/>
          </p:nvSpPr>
          <p:spPr>
            <a:xfrm>
              <a:off x="6388392" y="6463017"/>
              <a:ext cx="1344179" cy="278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8729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@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pbsofficialpak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6280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8" name="click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CD290-9900-BE8F-3911-DACA99B2B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Checklist for NADRA staff at CFCs</a:t>
            </a:r>
            <a:br>
              <a:rPr lang="en-GB" dirty="0"/>
            </a:br>
            <a:r>
              <a:rPr lang="en-GB" dirty="0"/>
              <a:t> (Charging &amp; Connectivity)</a:t>
            </a:r>
            <a:endParaRPr lang="en-PK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336BC3E-5906-6B21-C221-ADA52F8F7F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93146"/>
              </p:ext>
            </p:extLst>
          </p:nvPr>
        </p:nvGraphicFramePr>
        <p:xfrm>
          <a:off x="83976" y="1660848"/>
          <a:ext cx="11980505" cy="5143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08914">
                  <a:extLst>
                    <a:ext uri="{9D8B030D-6E8A-4147-A177-3AD203B41FA5}">
                      <a16:colId xmlns:a16="http://schemas.microsoft.com/office/drawing/2014/main" val="568386826"/>
                    </a:ext>
                  </a:extLst>
                </a:gridCol>
                <a:gridCol w="1716832">
                  <a:extLst>
                    <a:ext uri="{9D8B030D-6E8A-4147-A177-3AD203B41FA5}">
                      <a16:colId xmlns:a16="http://schemas.microsoft.com/office/drawing/2014/main" val="369835019"/>
                    </a:ext>
                  </a:extLst>
                </a:gridCol>
                <a:gridCol w="4254759">
                  <a:extLst>
                    <a:ext uri="{9D8B030D-6E8A-4147-A177-3AD203B41FA5}">
                      <a16:colId xmlns:a16="http://schemas.microsoft.com/office/drawing/2014/main" val="2690796417"/>
                    </a:ext>
                  </a:extLst>
                </a:gridCol>
              </a:tblGrid>
              <a:tr h="422987"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Function Test</a:t>
                      </a:r>
                      <a:endParaRPr lang="en-P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State (Yes / No)</a:t>
                      </a:r>
                      <a:endParaRPr lang="en-P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Recommendation / Remarks</a:t>
                      </a:r>
                      <a:endParaRPr lang="en-P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977773819"/>
                  </a:ext>
                </a:extLst>
              </a:tr>
              <a:tr h="4229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Tablet is powered ON by pressing the power ON key?</a:t>
                      </a:r>
                      <a:endParaRPr lang="en-P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P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Please charge the device for about 1 hour.</a:t>
                      </a:r>
                      <a:endParaRPr lang="en-P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024299696"/>
                  </a:ext>
                </a:extLst>
              </a:tr>
              <a:tr h="4229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 tablet battery being more than 10% charged level?</a:t>
                      </a:r>
                      <a:endParaRPr lang="en-P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P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Please ask user to charge battery on daily basis and keep its charging preferably 100%</a:t>
                      </a:r>
                      <a:endParaRPr lang="en-P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887688407"/>
                  </a:ext>
                </a:extLst>
              </a:tr>
              <a:tr h="422987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Presence of installed SIM shown with small RIGHT-ANGLED TRIANGLE</a:t>
                      </a:r>
                      <a:endParaRPr lang="en-P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P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 rowSpan="4"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case of “No” please consult NADRA Technical Staff present at CSC for resolution /escalation of the issue in the light of provided SOP.</a:t>
                      </a:r>
                      <a:endParaRPr lang="en-P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172514690"/>
                  </a:ext>
                </a:extLst>
              </a:tr>
              <a:tr h="422987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After powering ON the device, installed SIM will show if the device is in coverage area of respective Telco?</a:t>
                      </a:r>
                      <a:endParaRPr lang="en-P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(Indicative with 3G, 4G besides the RIGHT-ANGLED TRIANGLE)</a:t>
                      </a:r>
                      <a:endParaRPr lang="en-P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P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8557364"/>
                  </a:ext>
                </a:extLst>
              </a:tr>
              <a:tr h="4229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Services is available in this area?</a:t>
                      </a:r>
                      <a:endParaRPr lang="en-P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(Indicative with SMALL 3G or 4G notation on UPPER SIDE of RIGHT-ANGLED TRIANGLE)</a:t>
                      </a:r>
                      <a:endParaRPr lang="en-P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P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6482075"/>
                  </a:ext>
                </a:extLst>
              </a:tr>
              <a:tr h="422987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If by pressing “DOWNWARD ARROW” SOFT KEY on right side in SCREEN, the device tends to connect and start the synchronization process with MDM successfully ?</a:t>
                      </a:r>
                      <a:endParaRPr lang="en-P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(SIM Provisioning Check for intranet)</a:t>
                      </a:r>
                      <a:endParaRPr lang="en-P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P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094169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51284D6C-4DD3-AE39-F8F8-06A3CE0226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221" y="149231"/>
            <a:ext cx="1902554" cy="101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CD290-9900-BE8F-3911-DACA99B2B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Checklist for NADRA staff at CFCs </a:t>
            </a:r>
            <a:br>
              <a:rPr lang="en-GB" dirty="0"/>
            </a:br>
            <a:r>
              <a:rPr lang="en-GB" dirty="0"/>
              <a:t>(Applications / Assignment / Maps) </a:t>
            </a:r>
            <a:endParaRPr lang="en-PK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336BC3E-5906-6B21-C221-ADA52F8F7F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147855"/>
              </p:ext>
            </p:extLst>
          </p:nvPr>
        </p:nvGraphicFramePr>
        <p:xfrm>
          <a:off x="102637" y="1660848"/>
          <a:ext cx="11961844" cy="40651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90253">
                  <a:extLst>
                    <a:ext uri="{9D8B030D-6E8A-4147-A177-3AD203B41FA5}">
                      <a16:colId xmlns:a16="http://schemas.microsoft.com/office/drawing/2014/main" val="568386826"/>
                    </a:ext>
                  </a:extLst>
                </a:gridCol>
                <a:gridCol w="1707502">
                  <a:extLst>
                    <a:ext uri="{9D8B030D-6E8A-4147-A177-3AD203B41FA5}">
                      <a16:colId xmlns:a16="http://schemas.microsoft.com/office/drawing/2014/main" val="369835019"/>
                    </a:ext>
                  </a:extLst>
                </a:gridCol>
                <a:gridCol w="4264089">
                  <a:extLst>
                    <a:ext uri="{9D8B030D-6E8A-4147-A177-3AD203B41FA5}">
                      <a16:colId xmlns:a16="http://schemas.microsoft.com/office/drawing/2014/main" val="2690796417"/>
                    </a:ext>
                  </a:extLst>
                </a:gridCol>
              </a:tblGrid>
              <a:tr h="422987">
                <a:tc>
                  <a:txBody>
                    <a:bodyPr/>
                    <a:lstStyle/>
                    <a:p>
                      <a:r>
                        <a:rPr lang="en-GB" dirty="0"/>
                        <a:t>Function Test</a:t>
                      </a:r>
                      <a:endParaRPr lang="en-P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tx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State (Yes / No)</a:t>
                      </a:r>
                      <a:endParaRPr lang="en-P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tx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Recommendation / Remarks</a:t>
                      </a:r>
                      <a:endParaRPr lang="en-P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tx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977773819"/>
                  </a:ext>
                </a:extLst>
              </a:tr>
              <a:tr h="4229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Device issued to enumerator through inventory software module?</a:t>
                      </a:r>
                      <a:endParaRPr lang="en-PK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P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P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024299696"/>
                  </a:ext>
                </a:extLst>
              </a:tr>
              <a:tr h="4229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 Applications with correct versions synchronization through MDM?</a:t>
                      </a:r>
                      <a:endParaRPr lang="en-PK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P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P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887688407"/>
                  </a:ext>
                </a:extLst>
              </a:tr>
              <a:tr h="4229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Listing application successfully logged in with the enumerator actual account?</a:t>
                      </a:r>
                      <a:endParaRPr lang="en-PK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P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 rowSpan="4"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Please ensure Enumerator user has been created.</a:t>
                      </a:r>
                    </a:p>
                    <a:p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Please consult NADRA Technical Staff present at CSC for resolution /escalation of the issue in the light of provided SOP.</a:t>
                      </a:r>
                      <a:endParaRPr lang="en-P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172514690"/>
                  </a:ext>
                </a:extLst>
              </a:tr>
              <a:tr h="422987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Assignment is also available in logged in enumeration listing account?</a:t>
                      </a:r>
                      <a:endParaRPr lang="en-PK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P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8557364"/>
                  </a:ext>
                </a:extLst>
              </a:tr>
              <a:tr h="4229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Maps downloaded (OSM + SUPARCO) with enumerator actual user account?</a:t>
                      </a:r>
                      <a:endParaRPr lang="en-PK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P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6482075"/>
                  </a:ext>
                </a:extLst>
              </a:tr>
              <a:tr h="4229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Downloaded offline Maps are of related block for the enumerator?</a:t>
                      </a:r>
                      <a:endParaRPr lang="en-P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P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094169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F248A619-30D8-6EF7-67F7-6D160F9700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221" y="149231"/>
            <a:ext cx="1902554" cy="1019744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693FBB4E-A810-87C3-3E09-80F6FB0786A5}"/>
              </a:ext>
            </a:extLst>
          </p:cNvPr>
          <p:cNvGrpSpPr/>
          <p:nvPr/>
        </p:nvGrpSpPr>
        <p:grpSpPr>
          <a:xfrm>
            <a:off x="152400" y="6442355"/>
            <a:ext cx="3869214" cy="335571"/>
            <a:chOff x="4168157" y="6463017"/>
            <a:chExt cx="3564414" cy="303322"/>
          </a:xfrm>
        </p:grpSpPr>
        <p:pic>
          <p:nvPicPr>
            <p:cNvPr id="6" name="Picture 3" descr="C:\Users\dell\Desktop\Untitled-4.png">
              <a:extLst>
                <a:ext uri="{FF2B5EF4-FFF2-40B4-BE49-F238E27FC236}">
                  <a16:creationId xmlns:a16="http://schemas.microsoft.com/office/drawing/2014/main" id="{88B50581-F7CB-89BB-0D0C-0432A7A93C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9404" y="6501133"/>
              <a:ext cx="1426611" cy="2454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AFD5768-9652-B5B4-DABD-35CADD12158F}"/>
                </a:ext>
              </a:extLst>
            </p:cNvPr>
            <p:cNvSpPr txBox="1"/>
            <p:nvPr/>
          </p:nvSpPr>
          <p:spPr>
            <a:xfrm>
              <a:off x="4168157" y="6488140"/>
              <a:ext cx="983136" cy="278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8729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Follow Us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98F42E0-C256-BC7D-4F93-C898F9764146}"/>
                </a:ext>
              </a:extLst>
            </p:cNvPr>
            <p:cNvSpPr txBox="1"/>
            <p:nvPr/>
          </p:nvSpPr>
          <p:spPr>
            <a:xfrm>
              <a:off x="6388392" y="6463017"/>
              <a:ext cx="1344179" cy="278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8729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@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pbsofficialpak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334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00F80-3611-9325-4FD7-DB06F984A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Support Mechanism</a:t>
            </a:r>
            <a:endParaRPr lang="en-PK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4E1877-B719-9B2D-751C-98D124E5D8A7}"/>
              </a:ext>
            </a:extLst>
          </p:cNvPr>
          <p:cNvSpPr txBox="1"/>
          <p:nvPr/>
        </p:nvSpPr>
        <p:spPr>
          <a:xfrm>
            <a:off x="1558213" y="2332652"/>
            <a:ext cx="83695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400" b="1" dirty="0"/>
              <a:t>First Level Support:</a:t>
            </a:r>
          </a:p>
          <a:p>
            <a:r>
              <a:rPr lang="en-GB" dirty="0"/>
              <a:t>At CDO, NADRA IT staff will assist PBS teams in tabs handling and software related issues.</a:t>
            </a:r>
          </a:p>
          <a:p>
            <a:endParaRPr lang="en-GB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400" b="1" dirty="0"/>
              <a:t>Second Level Support:</a:t>
            </a:r>
          </a:p>
          <a:p>
            <a:r>
              <a:rPr lang="en-GB" dirty="0"/>
              <a:t>NADRA Zonal Office will provide support to IT staff at CDOs for resolution of technical issues and backup devices / SIMs.</a:t>
            </a:r>
          </a:p>
          <a:p>
            <a:endParaRPr lang="en-GB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400" b="1" dirty="0"/>
              <a:t>Third Level Support:</a:t>
            </a:r>
          </a:p>
          <a:p>
            <a:r>
              <a:rPr lang="en-GB" dirty="0"/>
              <a:t>Regional and HQ technical support teams will be available to zonal teams for technical issues resolution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0C7241-FB2D-DABC-C5AE-82DD3AFD9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221" y="149231"/>
            <a:ext cx="1902554" cy="1019744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7C0C04C1-C2B9-A98F-7E63-68B46375123B}"/>
              </a:ext>
            </a:extLst>
          </p:cNvPr>
          <p:cNvGrpSpPr/>
          <p:nvPr/>
        </p:nvGrpSpPr>
        <p:grpSpPr>
          <a:xfrm>
            <a:off x="152400" y="6442355"/>
            <a:ext cx="3869214" cy="335571"/>
            <a:chOff x="4168157" y="6463017"/>
            <a:chExt cx="3564414" cy="303322"/>
          </a:xfrm>
        </p:grpSpPr>
        <p:pic>
          <p:nvPicPr>
            <p:cNvPr id="6" name="Picture 3" descr="C:\Users\dell\Desktop\Untitled-4.png">
              <a:extLst>
                <a:ext uri="{FF2B5EF4-FFF2-40B4-BE49-F238E27FC236}">
                  <a16:creationId xmlns:a16="http://schemas.microsoft.com/office/drawing/2014/main" id="{F207D8DF-787A-A701-1419-05039B763D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9404" y="6501133"/>
              <a:ext cx="1426611" cy="2454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BC3EBE2-06D1-3584-4060-DC1D39B9A7F5}"/>
                </a:ext>
              </a:extLst>
            </p:cNvPr>
            <p:cNvSpPr txBox="1"/>
            <p:nvPr/>
          </p:nvSpPr>
          <p:spPr>
            <a:xfrm>
              <a:off x="4168157" y="6488140"/>
              <a:ext cx="983136" cy="278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8729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Follow Us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15C0180-C3A3-CD81-B634-BFC80C94FF74}"/>
                </a:ext>
              </a:extLst>
            </p:cNvPr>
            <p:cNvSpPr txBox="1"/>
            <p:nvPr/>
          </p:nvSpPr>
          <p:spPr>
            <a:xfrm>
              <a:off x="6388392" y="6463017"/>
              <a:ext cx="1344179" cy="278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8729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@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pbsofficialpak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2559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Every journey has an end …</a:t>
            </a:r>
          </a:p>
        </p:txBody>
      </p:sp>
      <p:sp>
        <p:nvSpPr>
          <p:cNvPr id="10" name="Footer Placeholder 16">
            <a:extLst>
              <a:ext uri="{FF2B5EF4-FFF2-40B4-BE49-F238E27FC236}">
                <a16:creationId xmlns:a16="http://schemas.microsoft.com/office/drawing/2014/main" id="{95E0BC45-77F1-409F-86AC-8AB5E38E5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solidFill>
                  <a:prstClr val="black">
                    <a:tint val="75000"/>
                  </a:prstClr>
                </a:solidFill>
                <a:latin typeface="Gill Sans"/>
                <a:ea typeface="Kozuka Gothic Pro EL" panose="020B0200000000000000" pitchFamily="34" charset="-128"/>
                <a:cs typeface="Lato Light"/>
              </a:rPr>
              <a:t>Restricted</a:t>
            </a:r>
            <a:endParaRPr kumimoji="0" lang="id-ID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Gill Sans"/>
              <a:ea typeface="Kozuka Gothic Pro EL" panose="020B0200000000000000" pitchFamily="34" charset="-128"/>
              <a:cs typeface="Lato Light"/>
            </a:endParaRPr>
          </a:p>
        </p:txBody>
      </p:sp>
      <p:sp>
        <p:nvSpPr>
          <p:cNvPr id="26" name="Footer Placeholder 16">
            <a:extLst>
              <a:ext uri="{FF2B5EF4-FFF2-40B4-BE49-F238E27FC236}">
                <a16:creationId xmlns:a16="http://schemas.microsoft.com/office/drawing/2014/main" id="{95E0BC45-77F1-409F-86AC-8AB5E38E5141}"/>
              </a:ext>
            </a:extLst>
          </p:cNvPr>
          <p:cNvSpPr txBox="1">
            <a:spLocks/>
          </p:cNvSpPr>
          <p:nvPr/>
        </p:nvSpPr>
        <p:spPr>
          <a:xfrm>
            <a:off x="11364685" y="6451281"/>
            <a:ext cx="828119" cy="4067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l" defTabSz="914400" rtl="0" eaLnBrk="1" latinLnBrk="0" hangingPunct="1">
              <a:defRPr sz="1000" b="1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"/>
                <a:ea typeface="Kozuka Gothic Pro EL" panose="020B0200000000000000" pitchFamily="34" charset="-128"/>
                <a:cs typeface="Lato Light"/>
              </a:rPr>
              <a:t>Confidential</a:t>
            </a:r>
            <a:endParaRPr kumimoji="0" lang="id-ID" sz="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  <a:ea typeface="Kozuka Gothic Pro EL" panose="020B0200000000000000" pitchFamily="34" charset="-128"/>
              <a:cs typeface="Lato Ligh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991163" y="3078868"/>
            <a:ext cx="4796554" cy="1204951"/>
            <a:chOff x="7115472" y="1732892"/>
            <a:chExt cx="4280288" cy="1204951"/>
          </a:xfrm>
        </p:grpSpPr>
        <p:sp>
          <p:nvSpPr>
            <p:cNvPr id="32" name="TextBox 31"/>
            <p:cNvSpPr txBox="1"/>
            <p:nvPr/>
          </p:nvSpPr>
          <p:spPr>
            <a:xfrm>
              <a:off x="7115472" y="2229957"/>
              <a:ext cx="42802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Thank you</a:t>
              </a: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7115472" y="1732892"/>
              <a:ext cx="192159" cy="203200"/>
            </a:xfrm>
            <a:prstGeom prst="roundRect">
              <a:avLst/>
            </a:prstGeom>
            <a:solidFill>
              <a:srgbClr val="C00000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1B4661FA-9A88-3C28-F353-8D61D353BE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221" y="149231"/>
            <a:ext cx="1902554" cy="1019744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C44CB827-98EB-6029-48F9-CD5F6BD65071}"/>
              </a:ext>
            </a:extLst>
          </p:cNvPr>
          <p:cNvGrpSpPr/>
          <p:nvPr/>
        </p:nvGrpSpPr>
        <p:grpSpPr>
          <a:xfrm>
            <a:off x="152400" y="6442355"/>
            <a:ext cx="3869214" cy="335571"/>
            <a:chOff x="4168157" y="6463017"/>
            <a:chExt cx="3564414" cy="303322"/>
          </a:xfrm>
        </p:grpSpPr>
        <p:pic>
          <p:nvPicPr>
            <p:cNvPr id="4" name="Picture 3" descr="C:\Users\dell\Desktop\Untitled-4.png">
              <a:extLst>
                <a:ext uri="{FF2B5EF4-FFF2-40B4-BE49-F238E27FC236}">
                  <a16:creationId xmlns:a16="http://schemas.microsoft.com/office/drawing/2014/main" id="{A8D412FB-98F9-89DF-25B0-544404163C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9404" y="6501133"/>
              <a:ext cx="1426611" cy="2454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C80391F-EC8D-CDC2-933B-C3964D35BD41}"/>
                </a:ext>
              </a:extLst>
            </p:cNvPr>
            <p:cNvSpPr txBox="1"/>
            <p:nvPr/>
          </p:nvSpPr>
          <p:spPr>
            <a:xfrm>
              <a:off x="4168157" y="6488140"/>
              <a:ext cx="983136" cy="278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8729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Follow Us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9CD61AA-C9D7-2AB1-E305-3C1E7BA0611C}"/>
                </a:ext>
              </a:extLst>
            </p:cNvPr>
            <p:cNvSpPr txBox="1"/>
            <p:nvPr/>
          </p:nvSpPr>
          <p:spPr>
            <a:xfrm>
              <a:off x="6388392" y="6463017"/>
              <a:ext cx="1344179" cy="278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87292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@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pbsofficialpak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642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3276</TotalTime>
  <Words>762</Words>
  <Application>Microsoft Office PowerPoint</Application>
  <PresentationFormat>Widescreen</PresentationFormat>
  <Paragraphs>94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Arial Rounded MT Bold</vt:lpstr>
      <vt:lpstr>Calibri</vt:lpstr>
      <vt:lpstr>Calibri Light</vt:lpstr>
      <vt:lpstr>Gill Sans</vt:lpstr>
      <vt:lpstr>Gill Sans MT</vt:lpstr>
      <vt:lpstr>Lato</vt:lpstr>
      <vt:lpstr>Lato Light</vt:lpstr>
      <vt:lpstr>Wingdings</vt:lpstr>
      <vt:lpstr>1_Office Theme</vt:lpstr>
      <vt:lpstr>PowerPoint Presentation</vt:lpstr>
      <vt:lpstr>Mobile Device Management (MDM) Services (introduction &amp; device-end operations)</vt:lpstr>
      <vt:lpstr>Access Permissions </vt:lpstr>
      <vt:lpstr>things to remember …</vt:lpstr>
      <vt:lpstr>Communication Signs of SIM</vt:lpstr>
      <vt:lpstr>Checklist for NADRA staff at CFCs  (Charging &amp; Connectivity)</vt:lpstr>
      <vt:lpstr>Checklist for NADRA staff at CFCs  (Applications / Assignment / Maps) </vt:lpstr>
      <vt:lpstr>Support Mechanism</vt:lpstr>
      <vt:lpstr>Every journey has an end 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Android based hand held device         (an overview…)</dc:title>
  <dc:creator>Umar Bilal</dc:creator>
  <cp:lastModifiedBy>AlinaQadeer</cp:lastModifiedBy>
  <cp:revision>36</cp:revision>
  <dcterms:created xsi:type="dcterms:W3CDTF">2022-07-06T20:03:14Z</dcterms:created>
  <dcterms:modified xsi:type="dcterms:W3CDTF">2023-01-03T08:33:20Z</dcterms:modified>
</cp:coreProperties>
</file>